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Fira Sans Extra Condensed Medium"/>
      <p:regular r:id="rId25"/>
      <p:bold r:id="rId26"/>
      <p:italic r:id="rId27"/>
      <p:boldItalic r:id="rId28"/>
    </p:embeddedFont>
    <p:embeddedFont>
      <p:font typeface="Roboto Condensed"/>
      <p:regular r:id="rId29"/>
      <p:bold r:id="rId30"/>
      <p:italic r:id="rId31"/>
      <p:boldItalic r:id="rId32"/>
    </p:embeddedFont>
    <p:embeddedFont>
      <p:font typeface="Roboto Condensed Light"/>
      <p:regular r:id="rId33"/>
      <p:bold r:id="rId34"/>
      <p:italic r:id="rId35"/>
      <p:boldItalic r:id="rId36"/>
    </p:embeddedFont>
    <p:embeddedFont>
      <p:font typeface="Exo 2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Exo2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ExtraCondensedMedium-bold.fntdata"/><Relationship Id="rId25" Type="http://schemas.openxmlformats.org/officeDocument/2006/relationships/font" Target="fonts/FiraSansExtraCondensedMedium-regular.fntdata"/><Relationship Id="rId28" Type="http://schemas.openxmlformats.org/officeDocument/2006/relationships/font" Target="fonts/FiraSansExtraCondensedMedium-boldItalic.fntdata"/><Relationship Id="rId27" Type="http://schemas.openxmlformats.org/officeDocument/2006/relationships/font" Target="fonts/FiraSansExtraCondensedMedium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Condense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Condensed-italic.fntdata"/><Relationship Id="rId30" Type="http://schemas.openxmlformats.org/officeDocument/2006/relationships/font" Target="fonts/RobotoCondensed-bold.fntdata"/><Relationship Id="rId11" Type="http://schemas.openxmlformats.org/officeDocument/2006/relationships/slide" Target="slides/slide7.xml"/><Relationship Id="rId33" Type="http://schemas.openxmlformats.org/officeDocument/2006/relationships/font" Target="fonts/RobotoCondensedLight-regular.fntdata"/><Relationship Id="rId10" Type="http://schemas.openxmlformats.org/officeDocument/2006/relationships/slide" Target="slides/slide6.xml"/><Relationship Id="rId32" Type="http://schemas.openxmlformats.org/officeDocument/2006/relationships/font" Target="fonts/RobotoCondensed-boldItalic.fntdata"/><Relationship Id="rId13" Type="http://schemas.openxmlformats.org/officeDocument/2006/relationships/slide" Target="slides/slide9.xml"/><Relationship Id="rId35" Type="http://schemas.openxmlformats.org/officeDocument/2006/relationships/font" Target="fonts/RobotoCondensedLight-italic.fntdata"/><Relationship Id="rId12" Type="http://schemas.openxmlformats.org/officeDocument/2006/relationships/slide" Target="slides/slide8.xml"/><Relationship Id="rId34" Type="http://schemas.openxmlformats.org/officeDocument/2006/relationships/font" Target="fonts/RobotoCondensedLight-bold.fntdata"/><Relationship Id="rId15" Type="http://schemas.openxmlformats.org/officeDocument/2006/relationships/slide" Target="slides/slide11.xml"/><Relationship Id="rId37" Type="http://schemas.openxmlformats.org/officeDocument/2006/relationships/font" Target="fonts/Exo2-regular.fntdata"/><Relationship Id="rId14" Type="http://schemas.openxmlformats.org/officeDocument/2006/relationships/slide" Target="slides/slide10.xml"/><Relationship Id="rId36" Type="http://schemas.openxmlformats.org/officeDocument/2006/relationships/font" Target="fonts/RobotoCondensedLight-boldItalic.fntdata"/><Relationship Id="rId17" Type="http://schemas.openxmlformats.org/officeDocument/2006/relationships/slide" Target="slides/slide13.xml"/><Relationship Id="rId39" Type="http://schemas.openxmlformats.org/officeDocument/2006/relationships/font" Target="fonts/Exo2-italic.fntdata"/><Relationship Id="rId16" Type="http://schemas.openxmlformats.org/officeDocument/2006/relationships/slide" Target="slides/slide12.xml"/><Relationship Id="rId38" Type="http://schemas.openxmlformats.org/officeDocument/2006/relationships/font" Target="fonts/Exo2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gif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baafe93df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baafe93df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9baafe93df_0_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9baafe93df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1d3c47284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1d3c47284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20cfbf592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20cfbf592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1d3ceb64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1d3ceb64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9baafe93df_0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9baafe93df_0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9baafe93df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9baafe93df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220cfbf592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220cfbf592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1e20083da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1e20083da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220cfbf592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220cfbf592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baafe93df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baafe93df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1d3c47284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1d3c47284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1d3c47284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1d3c47284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20cfbf59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20cfbf59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9baafe93df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9baafe93df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baafe93df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9baafe93df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9baafe93df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9baafe93df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220cfbf592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220cfbf59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" name="Google Shape;44;p1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46" name="Google Shape;46;p1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3" type="subTitle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4" name="Google Shape;54;p1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5" type="subTitle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6" name="Google Shape;56;p1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7" name="Google Shape;57;p13"/>
          <p:cNvSpPr txBox="1"/>
          <p:nvPr>
            <p:ph idx="17" type="subTitle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" name="Google Shape;59;p13"/>
          <p:cNvSpPr txBox="1"/>
          <p:nvPr>
            <p:ph idx="19" type="subTitle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" name="Google Shape;61;p13"/>
          <p:cNvSpPr txBox="1"/>
          <p:nvPr>
            <p:ph idx="21" type="subTitle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idx="1" type="body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" name="Google Shape;84;p19"/>
          <p:cNvSpPr txBox="1"/>
          <p:nvPr>
            <p:ph idx="2" type="body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9"/>
          <p:cNvSpPr txBox="1"/>
          <p:nvPr>
            <p:ph idx="3" type="subTitle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9" name="Google Shape;89;p2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20"/>
          <p:cNvSpPr txBox="1"/>
          <p:nvPr>
            <p:ph idx="2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idx="3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20"/>
          <p:cNvSpPr txBox="1"/>
          <p:nvPr>
            <p:ph idx="4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5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4" name="Google Shape;94;p20"/>
          <p:cNvSpPr txBox="1"/>
          <p:nvPr>
            <p:ph idx="6"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21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9" name="Google Shape;99;p21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21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" name="Google Shape;102;p21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21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" name="Google Shape;109;p2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1" name="Google Shape;111;p2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3" name="Google Shape;113;p2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4" name="Google Shape;114;p2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5" name="Google Shape;115;p2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6" name="Google Shape;116;p2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7" name="Google Shape;117;p2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8" name="Google Shape;118;p2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" name="Google Shape;129;p27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7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1" name="Google Shape;131;p27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3" name="Google Shape;133;p27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5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" name="Google Shape;22;p5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4" name="Google Shape;34;p9"/>
          <p:cNvSpPr txBox="1"/>
          <p:nvPr>
            <p:ph idx="2" type="ctrTitle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7" name="Google Shape;37;p10"/>
          <p:cNvSpPr txBox="1"/>
          <p:nvPr>
            <p:ph idx="1" type="subTitle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b="1" sz="28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9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Relationship Id="rId4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arxiv.org/abs/1710.10196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ctrTitle"/>
          </p:nvPr>
        </p:nvSpPr>
        <p:spPr>
          <a:xfrm>
            <a:off x="647300" y="995300"/>
            <a:ext cx="7375500" cy="21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Redes Adversarias para la generación de Pokemons</a:t>
            </a:r>
            <a:endParaRPr/>
          </a:p>
        </p:txBody>
      </p:sp>
      <p:sp>
        <p:nvSpPr>
          <p:cNvPr id="144" name="Google Shape;144;p29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quién no le va a gustar….</a:t>
            </a:r>
            <a:endParaRPr/>
          </a:p>
        </p:txBody>
      </p:sp>
      <p:cxnSp>
        <p:nvCxnSpPr>
          <p:cNvPr id="145" name="Google Shape;145;p29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9"/>
          <p:cNvSpPr txBox="1"/>
          <p:nvPr/>
        </p:nvSpPr>
        <p:spPr>
          <a:xfrm>
            <a:off x="4217975" y="3786000"/>
            <a:ext cx="4926000" cy="13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Presentación y trabajo creados por: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Arturo Sirvent Fresneda y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Ángel Guevara Ros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Master Ciencia de Datos (UV) </a:t>
            </a:r>
            <a:endParaRPr i="1" sz="11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2022</a:t>
            </a:r>
            <a:endParaRPr i="1" sz="11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endParaRPr/>
          </a:p>
        </p:txBody>
      </p:sp>
      <p:sp>
        <p:nvSpPr>
          <p:cNvPr id="208" name="Google Shape;208;p38"/>
          <p:cNvSpPr txBox="1"/>
          <p:nvPr>
            <p:ph idx="1" type="subTitle"/>
          </p:nvPr>
        </p:nvSpPr>
        <p:spPr>
          <a:xfrm>
            <a:off x="4271076" y="2834025"/>
            <a:ext cx="45288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¿Hemos generado Pokemons nuevos?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ha ido el entrenamiento?</a:t>
            </a:r>
            <a:endParaRPr/>
          </a:p>
        </p:txBody>
      </p:sp>
      <p:sp>
        <p:nvSpPr>
          <p:cNvPr id="209" name="Google Shape;209;p38"/>
          <p:cNvSpPr txBox="1"/>
          <p:nvPr>
            <p:ph idx="2" type="title"/>
          </p:nvPr>
        </p:nvSpPr>
        <p:spPr>
          <a:xfrm flipH="1">
            <a:off x="4075768" y="413138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200"/>
              <a:t>03</a:t>
            </a:r>
            <a:endParaRPr sz="10200"/>
          </a:p>
        </p:txBody>
      </p:sp>
      <p:cxnSp>
        <p:nvCxnSpPr>
          <p:cNvPr id="210" name="Google Shape;210;p38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type="ctrTitle"/>
          </p:nvPr>
        </p:nvSpPr>
        <p:spPr>
          <a:xfrm>
            <a:off x="2002775" y="87350"/>
            <a:ext cx="5214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Proceso de entrenamiento</a:t>
            </a:r>
            <a:endParaRPr u="sng"/>
          </a:p>
        </p:txBody>
      </p:sp>
      <p:sp>
        <p:nvSpPr>
          <p:cNvPr id="216" name="Google Shape;216;p39"/>
          <p:cNvSpPr txBox="1"/>
          <p:nvPr>
            <p:ph type="ctrTitle"/>
          </p:nvPr>
        </p:nvSpPr>
        <p:spPr>
          <a:xfrm>
            <a:off x="614475" y="952875"/>
            <a:ext cx="3177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100" u="sng"/>
              <a:t>Etapa 1</a:t>
            </a:r>
            <a:endParaRPr b="0" sz="2100" u="sng"/>
          </a:p>
        </p:txBody>
      </p:sp>
      <p:sp>
        <p:nvSpPr>
          <p:cNvPr id="217" name="Google Shape;217;p39"/>
          <p:cNvSpPr txBox="1"/>
          <p:nvPr>
            <p:ph type="ctrTitle"/>
          </p:nvPr>
        </p:nvSpPr>
        <p:spPr>
          <a:xfrm>
            <a:off x="5829550" y="919888"/>
            <a:ext cx="3177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 u="sng"/>
              <a:t>Etapa </a:t>
            </a:r>
            <a:r>
              <a:rPr b="0" lang="en" sz="2000" u="sng"/>
              <a:t>2</a:t>
            </a:r>
            <a:endParaRPr b="0" sz="2000" u="sng"/>
          </a:p>
        </p:txBody>
      </p:sp>
      <p:pic>
        <p:nvPicPr>
          <p:cNvPr id="218" name="Google Shape;21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2425"/>
            <a:ext cx="8804026" cy="3238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9" name="Google Shape;219;p39"/>
          <p:cNvCxnSpPr>
            <a:stCxn id="217" idx="2"/>
          </p:cNvCxnSpPr>
          <p:nvPr/>
        </p:nvCxnSpPr>
        <p:spPr>
          <a:xfrm>
            <a:off x="7418500" y="1439488"/>
            <a:ext cx="8400" cy="51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0" name="Google Shape;220;p39"/>
          <p:cNvCxnSpPr>
            <a:stCxn id="216" idx="2"/>
          </p:cNvCxnSpPr>
          <p:nvPr/>
        </p:nvCxnSpPr>
        <p:spPr>
          <a:xfrm>
            <a:off x="2203425" y="1472475"/>
            <a:ext cx="4200" cy="48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39"/>
          <p:cNvSpPr txBox="1"/>
          <p:nvPr/>
        </p:nvSpPr>
        <p:spPr>
          <a:xfrm>
            <a:off x="3861425" y="952875"/>
            <a:ext cx="182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Fine tuning reduciendo el learning rate.</a:t>
            </a:r>
            <a:endParaRPr u="sng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22" name="Google Shape;222;p39"/>
          <p:cNvCxnSpPr>
            <a:stCxn id="221" idx="2"/>
          </p:cNvCxnSpPr>
          <p:nvPr/>
        </p:nvCxnSpPr>
        <p:spPr>
          <a:xfrm>
            <a:off x="4772375" y="1568475"/>
            <a:ext cx="6900" cy="66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 txBox="1"/>
          <p:nvPr>
            <p:ph type="ctrTitle"/>
          </p:nvPr>
        </p:nvSpPr>
        <p:spPr>
          <a:xfrm>
            <a:off x="2002775" y="87350"/>
            <a:ext cx="5214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Imágenes generadas en  la </a:t>
            </a:r>
            <a:r>
              <a:rPr lang="en" u="sng">
                <a:highlight>
                  <a:srgbClr val="FFC800"/>
                </a:highlight>
              </a:rPr>
              <a:t>Etapa 1</a:t>
            </a:r>
            <a:endParaRPr u="sng">
              <a:highlight>
                <a:srgbClr val="FFC800"/>
              </a:highlight>
            </a:endParaRPr>
          </a:p>
        </p:txBody>
      </p:sp>
      <p:pic>
        <p:nvPicPr>
          <p:cNvPr id="228" name="Google Shape;22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037" y="633787"/>
            <a:ext cx="3875926" cy="38759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180000" dist="142875">
              <a:srgbClr val="000000">
                <a:alpha val="48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>
            <p:ph type="ctrTitle"/>
          </p:nvPr>
        </p:nvSpPr>
        <p:spPr>
          <a:xfrm>
            <a:off x="2002775" y="87350"/>
            <a:ext cx="5214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Imágenes generadas en  la </a:t>
            </a:r>
            <a:r>
              <a:rPr lang="en" u="sng">
                <a:highlight>
                  <a:srgbClr val="FFC800"/>
                </a:highlight>
              </a:rPr>
              <a:t>Etapa 2</a:t>
            </a:r>
            <a:endParaRPr u="sng">
              <a:highlight>
                <a:srgbClr val="FFC800"/>
              </a:highlight>
            </a:endParaRPr>
          </a:p>
        </p:txBody>
      </p:sp>
      <p:pic>
        <p:nvPicPr>
          <p:cNvPr id="234" name="Google Shape;23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4050" y="606950"/>
            <a:ext cx="4231750" cy="4231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180000" dist="114300">
              <a:srgbClr val="000000">
                <a:alpha val="39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 txBox="1"/>
          <p:nvPr>
            <p:ph type="ctrTitle"/>
          </p:nvPr>
        </p:nvSpPr>
        <p:spPr>
          <a:xfrm>
            <a:off x="2002775" y="87350"/>
            <a:ext cx="5214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Imágenes generadas en  la </a:t>
            </a:r>
            <a:r>
              <a:rPr lang="en" u="sng">
                <a:highlight>
                  <a:srgbClr val="FFC800"/>
                </a:highlight>
              </a:rPr>
              <a:t>Etapa 2</a:t>
            </a:r>
            <a:endParaRPr u="sng">
              <a:highlight>
                <a:srgbClr val="FFC800"/>
              </a:highlight>
            </a:endParaRPr>
          </a:p>
        </p:txBody>
      </p:sp>
      <p:pic>
        <p:nvPicPr>
          <p:cNvPr id="240" name="Google Shape;24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9350"/>
            <a:ext cx="4322241" cy="423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7041" y="759350"/>
            <a:ext cx="4322241" cy="423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3"/>
          <p:cNvSpPr txBox="1"/>
          <p:nvPr>
            <p:ph type="ctrTitle"/>
          </p:nvPr>
        </p:nvSpPr>
        <p:spPr>
          <a:xfrm flipH="1">
            <a:off x="360678" y="14532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Conclusiones</a:t>
            </a:r>
            <a:endParaRPr/>
          </a:p>
        </p:txBody>
      </p:sp>
      <p:sp>
        <p:nvSpPr>
          <p:cNvPr id="247" name="Google Shape;247;p43"/>
          <p:cNvSpPr txBox="1"/>
          <p:nvPr>
            <p:ph idx="2" type="title"/>
          </p:nvPr>
        </p:nvSpPr>
        <p:spPr>
          <a:xfrm flipH="1">
            <a:off x="1331728" y="3413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48" name="Google Shape;248;p43"/>
          <p:cNvSpPr txBox="1"/>
          <p:nvPr>
            <p:ph idx="1" type="subTitle"/>
          </p:nvPr>
        </p:nvSpPr>
        <p:spPr>
          <a:xfrm>
            <a:off x="140703" y="309196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podemos aprender de los resultados obtenidos?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¿Es como esperábamos?</a:t>
            </a:r>
            <a:endParaRPr/>
          </a:p>
        </p:txBody>
      </p:sp>
      <p:cxnSp>
        <p:nvCxnSpPr>
          <p:cNvPr id="249" name="Google Shape;249;p43"/>
          <p:cNvCxnSpPr/>
          <p:nvPr/>
        </p:nvCxnSpPr>
        <p:spPr>
          <a:xfrm>
            <a:off x="0" y="3011075"/>
            <a:ext cx="1676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/>
              <a:t>Beneficios del entrenamiento progresivo </a:t>
            </a:r>
            <a:endParaRPr sz="2800" u="sng"/>
          </a:p>
        </p:txBody>
      </p:sp>
      <p:sp>
        <p:nvSpPr>
          <p:cNvPr id="255" name="Google Shape;255;p44"/>
          <p:cNvSpPr txBox="1"/>
          <p:nvPr/>
        </p:nvSpPr>
        <p:spPr>
          <a:xfrm>
            <a:off x="538625" y="1362475"/>
            <a:ext cx="648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Efectivamente sí etc etc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56" name="Google Shape;256;p44"/>
          <p:cNvSpPr txBox="1"/>
          <p:nvPr/>
        </p:nvSpPr>
        <p:spPr>
          <a:xfrm>
            <a:off x="2033125" y="2177275"/>
            <a:ext cx="133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Esto Ángel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5"/>
          <p:cNvSpPr txBox="1"/>
          <p:nvPr>
            <p:ph type="ctrTitle"/>
          </p:nvPr>
        </p:nvSpPr>
        <p:spPr>
          <a:xfrm flipH="1">
            <a:off x="360678" y="1445663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Posibles mejoras 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 similares</a:t>
            </a:r>
            <a:endParaRPr/>
          </a:p>
        </p:txBody>
      </p:sp>
      <p:sp>
        <p:nvSpPr>
          <p:cNvPr id="262" name="Google Shape;262;p45"/>
          <p:cNvSpPr txBox="1"/>
          <p:nvPr>
            <p:ph idx="2" type="title"/>
          </p:nvPr>
        </p:nvSpPr>
        <p:spPr>
          <a:xfrm flipH="1">
            <a:off x="1331728" y="3413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63" name="Google Shape;263;p45"/>
          <p:cNvSpPr txBox="1"/>
          <p:nvPr>
            <p:ph idx="1" type="subTitle"/>
          </p:nvPr>
        </p:nvSpPr>
        <p:spPr>
          <a:xfrm>
            <a:off x="140703" y="309196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más se ha hecho sobre el tema?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podría eso implementarse a nuestro modelo?</a:t>
            </a:r>
            <a:endParaRPr/>
          </a:p>
        </p:txBody>
      </p:sp>
      <p:cxnSp>
        <p:nvCxnSpPr>
          <p:cNvPr id="264" name="Google Shape;264;p45"/>
          <p:cNvCxnSpPr/>
          <p:nvPr/>
        </p:nvCxnSpPr>
        <p:spPr>
          <a:xfrm>
            <a:off x="0" y="3011075"/>
            <a:ext cx="1676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/>
              <a:t>Redes GAN famosas</a:t>
            </a:r>
            <a:r>
              <a:rPr lang="en" sz="2800" u="sng"/>
              <a:t> </a:t>
            </a:r>
            <a:endParaRPr sz="2800" u="sng"/>
          </a:p>
        </p:txBody>
      </p:sp>
      <p:sp>
        <p:nvSpPr>
          <p:cNvPr id="270" name="Google Shape;270;p46"/>
          <p:cNvSpPr txBox="1"/>
          <p:nvPr/>
        </p:nvSpPr>
        <p:spPr>
          <a:xfrm>
            <a:off x="2033125" y="2177275"/>
            <a:ext cx="133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Esto Ángel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/>
              <a:t>Técnicas alternativas</a:t>
            </a:r>
            <a:endParaRPr sz="2800" u="sng"/>
          </a:p>
        </p:txBody>
      </p:sp>
      <p:sp>
        <p:nvSpPr>
          <p:cNvPr id="276" name="Google Shape;276;p47"/>
          <p:cNvSpPr txBox="1"/>
          <p:nvPr/>
        </p:nvSpPr>
        <p:spPr>
          <a:xfrm>
            <a:off x="462750" y="1350375"/>
            <a:ext cx="4369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" sz="18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Autoencoders variacionales. </a:t>
            </a:r>
            <a:endParaRPr sz="18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" sz="18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Redes de Difusión.</a:t>
            </a:r>
            <a:endParaRPr sz="18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idx="1" type="body"/>
          </p:nvPr>
        </p:nvSpPr>
        <p:spPr>
          <a:xfrm>
            <a:off x="870650" y="1144200"/>
            <a:ext cx="7345200" cy="35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Objetivo.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Metodología / aproximación al problema.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Resultados.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Conclusiones.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Exo 2"/>
              <a:buAutoNum type="arabicPeriod"/>
            </a:pPr>
            <a:r>
              <a:rPr lang="en" sz="25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Posibles mejoras y resultados similares.</a:t>
            </a:r>
            <a:endParaRPr sz="2500">
              <a:solidFill>
                <a:srgbClr val="434343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52" name="Google Shape;152;p3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00" u="sng"/>
              <a:t>Índice</a:t>
            </a:r>
            <a:endParaRPr i="1" sz="2700" u="sng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8"/>
          <p:cNvSpPr txBox="1"/>
          <p:nvPr>
            <p:ph idx="4294967295" type="ctrTitle"/>
          </p:nvPr>
        </p:nvSpPr>
        <p:spPr>
          <a:xfrm flipH="1">
            <a:off x="1974150" y="986525"/>
            <a:ext cx="5195700" cy="13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Gracias</a:t>
            </a:r>
            <a:endParaRPr sz="6500"/>
          </a:p>
        </p:txBody>
      </p:sp>
      <p:sp>
        <p:nvSpPr>
          <p:cNvPr id="282" name="Google Shape;282;p48"/>
          <p:cNvSpPr txBox="1"/>
          <p:nvPr>
            <p:ph idx="1" type="subTitle"/>
          </p:nvPr>
        </p:nvSpPr>
        <p:spPr>
          <a:xfrm>
            <a:off x="2152500" y="24872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/>
              <a:buNone/>
            </a:pPr>
            <a:r>
              <a:rPr lang="en" sz="1800"/>
              <a:t>¿Preguntas?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3" name="Google Shape;283;p48"/>
          <p:cNvSpPr txBox="1"/>
          <p:nvPr/>
        </p:nvSpPr>
        <p:spPr>
          <a:xfrm>
            <a:off x="6387625" y="4538450"/>
            <a:ext cx="263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Presentación hecha para como parte de la evaluación del Máster en Ciencia de Datos (UV)</a:t>
            </a:r>
            <a:endParaRPr i="1" sz="1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84" name="Google Shape;284;p48"/>
          <p:cNvSpPr txBox="1"/>
          <p:nvPr/>
        </p:nvSpPr>
        <p:spPr>
          <a:xfrm>
            <a:off x="318625" y="3090250"/>
            <a:ext cx="5796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Recursos y bibliografía usada: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Progressive training: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https://arxiv.org/abs/1710.10196</a:t>
            </a: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Teoría y notebooks de clase (asignatura de Deep learning MCD-UV)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1"/>
          <p:cNvSpPr txBox="1"/>
          <p:nvPr>
            <p:ph type="ctrTitle"/>
          </p:nvPr>
        </p:nvSpPr>
        <p:spPr>
          <a:xfrm flipH="1">
            <a:off x="477975" y="3085150"/>
            <a:ext cx="62814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</a:t>
            </a:r>
            <a:endParaRPr/>
          </a:p>
        </p:txBody>
      </p:sp>
      <p:sp>
        <p:nvSpPr>
          <p:cNvPr id="158" name="Google Shape;158;p31"/>
          <p:cNvSpPr txBox="1"/>
          <p:nvPr>
            <p:ph idx="2" type="title"/>
          </p:nvPr>
        </p:nvSpPr>
        <p:spPr>
          <a:xfrm flipH="1">
            <a:off x="791029" y="151210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800"/>
              <a:t>01</a:t>
            </a:r>
            <a:endParaRPr sz="10800"/>
          </a:p>
        </p:txBody>
      </p:sp>
      <p:sp>
        <p:nvSpPr>
          <p:cNvPr id="159" name="Google Shape;159;p31"/>
          <p:cNvSpPr txBox="1"/>
          <p:nvPr>
            <p:ph idx="1" type="subTitle"/>
          </p:nvPr>
        </p:nvSpPr>
        <p:spPr>
          <a:xfrm>
            <a:off x="1147575" y="4028950"/>
            <a:ext cx="46485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resultado queremos obtener?</a:t>
            </a:r>
            <a:endParaRPr/>
          </a:p>
        </p:txBody>
      </p:sp>
      <p:cxnSp>
        <p:nvCxnSpPr>
          <p:cNvPr id="160" name="Google Shape;160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/>
        </p:nvSpPr>
        <p:spPr>
          <a:xfrm>
            <a:off x="721325" y="265525"/>
            <a:ext cx="2563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Exo 2"/>
                <a:ea typeface="Exo 2"/>
                <a:cs typeface="Exo 2"/>
                <a:sym typeface="Exo 2"/>
              </a:rPr>
              <a:t>¿Qué buscamos?</a:t>
            </a:r>
            <a:endParaRPr b="1" sz="2300"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66" name="Google Shape;166;p32"/>
          <p:cNvSpPr txBox="1"/>
          <p:nvPr/>
        </p:nvSpPr>
        <p:spPr>
          <a:xfrm>
            <a:off x="189675" y="743450"/>
            <a:ext cx="4020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Queremos crear una red Generativa Adversaria que nos genere más formas como las que le introducimos. 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Buscamos aplicar las técnicas aprendidas en clase, e ir un paso más allá aplicando la estrategia de entrenamiento progresivo.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7" name="Google Shape;167;p32"/>
          <p:cNvSpPr txBox="1"/>
          <p:nvPr/>
        </p:nvSpPr>
        <p:spPr>
          <a:xfrm>
            <a:off x="721325" y="2928975"/>
            <a:ext cx="3170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Exo 2"/>
                <a:ea typeface="Exo 2"/>
                <a:cs typeface="Exo 2"/>
                <a:sym typeface="Exo 2"/>
              </a:rPr>
              <a:t>¿Por qué pokemons?</a:t>
            </a:r>
            <a:endParaRPr b="1" sz="2300"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68" name="Google Shape;168;p32"/>
          <p:cNvSpPr txBox="1"/>
          <p:nvPr/>
        </p:nvSpPr>
        <p:spPr>
          <a:xfrm>
            <a:off x="189675" y="3399300"/>
            <a:ext cx="5780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Las formas de estos pokemons son relativamente sencillas y para entrenar nosotros con nuestros medios una red GAN desde cero, debemos buscar problemas no muy ambiciosos.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Estan guapos.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169" name="Google Shape;169;p32"/>
          <p:cNvCxnSpPr/>
          <p:nvPr/>
        </p:nvCxnSpPr>
        <p:spPr>
          <a:xfrm>
            <a:off x="288300" y="751050"/>
            <a:ext cx="370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32"/>
          <p:cNvCxnSpPr/>
          <p:nvPr/>
        </p:nvCxnSpPr>
        <p:spPr>
          <a:xfrm>
            <a:off x="189675" y="3399300"/>
            <a:ext cx="563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/>
        </p:nvSpPr>
        <p:spPr>
          <a:xfrm>
            <a:off x="2190000" y="4096800"/>
            <a:ext cx="500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Unowns: 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Viven en ruinas, en Johto en las Ruinas Alfa,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en Isla Sétima en las Ruinas Sete y en Sinnoh en las Ruinas Sosiego.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En total </a:t>
            </a:r>
            <a:r>
              <a:rPr b="1" lang="en">
                <a:latin typeface="Roboto Condensed"/>
                <a:ea typeface="Roboto Condensed"/>
                <a:cs typeface="Roboto Condensed"/>
                <a:sym typeface="Roboto Condensed"/>
              </a:rPr>
              <a:t>existen 28 formas de Unown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Cada una representa una letra del abecedario y los signos de exclamación e interrogación.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76" name="Google Shape;1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106276" cy="3434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80000" dist="1143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type="ctrTitle"/>
          </p:nvPr>
        </p:nvSpPr>
        <p:spPr>
          <a:xfrm flipH="1">
            <a:off x="1403475" y="2635675"/>
            <a:ext cx="65400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Metodología</a:t>
            </a:r>
            <a:endParaRPr/>
          </a:p>
        </p:txBody>
      </p:sp>
      <p:sp>
        <p:nvSpPr>
          <p:cNvPr id="182" name="Google Shape;182;p34"/>
          <p:cNvSpPr txBox="1"/>
          <p:nvPr>
            <p:ph idx="1" type="subTitle"/>
          </p:nvPr>
        </p:nvSpPr>
        <p:spPr>
          <a:xfrm>
            <a:off x="4158579" y="4028406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lo hacemos? ¿Qué técnicas usamos? </a:t>
            </a:r>
            <a:endParaRPr/>
          </a:p>
        </p:txBody>
      </p:sp>
      <p:sp>
        <p:nvSpPr>
          <p:cNvPr id="183" name="Google Shape;183;p34"/>
          <p:cNvSpPr txBox="1"/>
          <p:nvPr>
            <p:ph idx="2" type="title"/>
          </p:nvPr>
        </p:nvSpPr>
        <p:spPr>
          <a:xfrm flipH="1">
            <a:off x="5366254" y="1428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400"/>
              <a:t>02</a:t>
            </a:r>
            <a:endParaRPr sz="10400"/>
          </a:p>
        </p:txBody>
      </p:sp>
      <p:cxnSp>
        <p:nvCxnSpPr>
          <p:cNvPr id="184" name="Google Shape;184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type="ctrTitle"/>
          </p:nvPr>
        </p:nvSpPr>
        <p:spPr>
          <a:xfrm>
            <a:off x="1964850" y="352850"/>
            <a:ext cx="52143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Teoría GANS</a:t>
            </a:r>
            <a:endParaRPr u="sng"/>
          </a:p>
        </p:txBody>
      </p:sp>
      <p:sp>
        <p:nvSpPr>
          <p:cNvPr id="190" name="Google Shape;190;p35"/>
          <p:cNvSpPr txBox="1"/>
          <p:nvPr/>
        </p:nvSpPr>
        <p:spPr>
          <a:xfrm>
            <a:off x="2033125" y="2177275"/>
            <a:ext cx="133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Esto Ángel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idx="2" type="ctrTitle"/>
          </p:nvPr>
        </p:nvSpPr>
        <p:spPr>
          <a:xfrm>
            <a:off x="1964850" y="352850"/>
            <a:ext cx="52143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Entrenamiento de una GAN</a:t>
            </a:r>
            <a:endParaRPr u="sng"/>
          </a:p>
        </p:txBody>
      </p:sp>
      <p:sp>
        <p:nvSpPr>
          <p:cNvPr id="196" name="Google Shape;196;p36"/>
          <p:cNvSpPr txBox="1"/>
          <p:nvPr/>
        </p:nvSpPr>
        <p:spPr>
          <a:xfrm>
            <a:off x="2033125" y="2177275"/>
            <a:ext cx="133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Esto Ángel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7"/>
          <p:cNvSpPr txBox="1"/>
          <p:nvPr>
            <p:ph idx="2" type="ctrTitle"/>
          </p:nvPr>
        </p:nvSpPr>
        <p:spPr>
          <a:xfrm>
            <a:off x="1476750" y="299750"/>
            <a:ext cx="61905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Entrenamiento </a:t>
            </a:r>
            <a:r>
              <a:rPr lang="en" u="sng">
                <a:highlight>
                  <a:srgbClr val="FFC800"/>
                </a:highlight>
              </a:rPr>
              <a:t>PROGRESIVO</a:t>
            </a:r>
            <a:r>
              <a:rPr lang="en" u="sng"/>
              <a:t> de una GAN</a:t>
            </a:r>
            <a:endParaRPr u="sng"/>
          </a:p>
        </p:txBody>
      </p:sp>
      <p:sp>
        <p:nvSpPr>
          <p:cNvPr id="202" name="Google Shape;202;p37"/>
          <p:cNvSpPr txBox="1"/>
          <p:nvPr/>
        </p:nvSpPr>
        <p:spPr>
          <a:xfrm>
            <a:off x="2033125" y="2177275"/>
            <a:ext cx="133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Esto Ángel 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